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1" r:id="rId7"/>
    <p:sldId id="262" r:id="rId8"/>
    <p:sldId id="259" r:id="rId9"/>
    <p:sldId id="258" r:id="rId10"/>
    <p:sldId id="260" r:id="rId11"/>
    <p:sldId id="263" r:id="rId12"/>
    <p:sldId id="264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CDE0-0841-41D6-878A-E1D74D0AB3B7}" v="216" dt="2020-08-06T05:14:5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 SNSACD" userId="S::chemsnsacd@snscecbe.onmicrosoft.com::593904ba-4d1c-4240-a6e1-3e4882e68d67" providerId="AD" clId="Web-{73F1CDE0-0841-41D6-878A-E1D74D0AB3B7}"/>
    <pc:docChg chg="modSld">
      <pc:chgData name="CHEM SNSACD" userId="S::chemsnsacd@snscecbe.onmicrosoft.com::593904ba-4d1c-4240-a6e1-3e4882e68d67" providerId="AD" clId="Web-{73F1CDE0-0841-41D6-878A-E1D74D0AB3B7}" dt="2020-08-06T05:14:53.628" v="205" actId="1076"/>
      <pc:docMkLst>
        <pc:docMk/>
      </pc:docMkLst>
      <pc:sldChg chg="modSp">
        <pc:chgData name="CHEM SNSACD" userId="S::chemsnsacd@snscecbe.onmicrosoft.com::593904ba-4d1c-4240-a6e1-3e4882e68d67" providerId="AD" clId="Web-{73F1CDE0-0841-41D6-878A-E1D74D0AB3B7}" dt="2020-08-06T04:53:52.004" v="31" actId="20577"/>
        <pc:sldMkLst>
          <pc:docMk/>
          <pc:sldMk cId="0" sldId="257"/>
        </pc:sldMkLst>
        <pc:spChg chg="mod">
          <ac:chgData name="CHEM SNSACD" userId="S::chemsnsacd@snscecbe.onmicrosoft.com::593904ba-4d1c-4240-a6e1-3e4882e68d67" providerId="AD" clId="Web-{73F1CDE0-0841-41D6-878A-E1D74D0AB3B7}" dt="2020-08-06T04:53:33.035" v="25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HEM SNSACD" userId="S::chemsnsacd@snscecbe.onmicrosoft.com::593904ba-4d1c-4240-a6e1-3e4882e68d67" providerId="AD" clId="Web-{73F1CDE0-0841-41D6-878A-E1D74D0AB3B7}" dt="2020-08-06T04:53:52.004" v="31" actId="20577"/>
          <ac:spMkLst>
            <pc:docMk/>
            <pc:sldMk cId="0" sldId="257"/>
            <ac:spMk id="30723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3:33.004" v="24" actId="1076"/>
          <ac:picMkLst>
            <pc:docMk/>
            <pc:sldMk cId="0" sldId="257"/>
            <ac:picMk id="30724" creationId="{00000000-0000-0000-0000-000000000000}"/>
          </ac:picMkLst>
        </pc:picChg>
      </pc:sldChg>
      <pc:sldChg chg="modSp">
        <pc:chgData name="CHEM SNSACD" userId="S::chemsnsacd@snscecbe.onmicrosoft.com::593904ba-4d1c-4240-a6e1-3e4882e68d67" providerId="AD" clId="Web-{73F1CDE0-0841-41D6-878A-E1D74D0AB3B7}" dt="2020-08-06T04:50:30.598" v="0" actId="20577"/>
        <pc:sldMkLst>
          <pc:docMk/>
          <pc:sldMk cId="0" sldId="258"/>
        </pc:sldMkLst>
        <pc:spChg chg="mod">
          <ac:chgData name="CHEM SNSACD" userId="S::chemsnsacd@snscecbe.onmicrosoft.com::593904ba-4d1c-4240-a6e1-3e4882e68d67" providerId="AD" clId="Web-{73F1CDE0-0841-41D6-878A-E1D74D0AB3B7}" dt="2020-08-06T04:50:30.598" v="0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CHEM SNSACD" userId="S::chemsnsacd@snscecbe.onmicrosoft.com::593904ba-4d1c-4240-a6e1-3e4882e68d67" providerId="AD" clId="Web-{73F1CDE0-0841-41D6-878A-E1D74D0AB3B7}" dt="2020-08-06T04:54:52.379" v="35" actId="1076"/>
        <pc:sldMkLst>
          <pc:docMk/>
          <pc:sldMk cId="0" sldId="262"/>
        </pc:sldMkLst>
        <pc:spChg chg="mod">
          <ac:chgData name="CHEM SNSACD" userId="S::chemsnsacd@snscecbe.onmicrosoft.com::593904ba-4d1c-4240-a6e1-3e4882e68d67" providerId="AD" clId="Web-{73F1CDE0-0841-41D6-878A-E1D74D0AB3B7}" dt="2020-08-06T04:54:52.379" v="35" actId="1076"/>
          <ac:spMkLst>
            <pc:docMk/>
            <pc:sldMk cId="0" sldId="262"/>
            <ac:spMk id="20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4:48.129" v="34" actId="14100"/>
          <ac:picMkLst>
            <pc:docMk/>
            <pc:sldMk cId="0" sldId="262"/>
            <ac:picMk id="22544" creationId="{00000000-0000-0000-0000-000000000000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07:14.737" v="110" actId="1076"/>
        <pc:sldMkLst>
          <pc:docMk/>
          <pc:sldMk cId="0" sldId="266"/>
        </pc:sldMkLst>
        <pc:spChg chg="add mod">
          <ac:chgData name="CHEM SNSACD" userId="S::chemsnsacd@snscecbe.onmicrosoft.com::593904ba-4d1c-4240-a6e1-3e4882e68d67" providerId="AD" clId="Web-{73F1CDE0-0841-41D6-878A-E1D74D0AB3B7}" dt="2020-08-06T05:07:14.737" v="110" actId="1076"/>
          <ac:spMkLst>
            <pc:docMk/>
            <pc:sldMk cId="0" sldId="266"/>
            <ac:spMk id="2" creationId="{C6731A58-C557-4A8F-83FB-EEF274F3E24B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4:58:42.238" v="63"/>
          <ac:spMkLst>
            <pc:docMk/>
            <pc:sldMk cId="0" sldId="266"/>
            <ac:spMk id="3" creationId="{CFBE27A9-E626-4FE6-9C51-EE61406852B3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4:58:42.222" v="62"/>
          <ac:spMkLst>
            <pc:docMk/>
            <pc:sldMk cId="0" sldId="266"/>
            <ac:spMk id="4" creationId="{3CE21AB8-F815-400A-B4CB-B29C92B5EE53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3:08.894" v="99"/>
          <ac:spMkLst>
            <pc:docMk/>
            <pc:sldMk cId="0" sldId="266"/>
            <ac:spMk id="6" creationId="{12D4DA33-1F84-4C6B-A584-5D63B6F879B5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56" v="100"/>
          <ac:spMkLst>
            <pc:docMk/>
            <pc:sldMk cId="0" sldId="266"/>
            <ac:spMk id="7" creationId="{A9ED4700-7A8E-4DA2-B782-7E9791033DE0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87" v="101"/>
          <ac:spMkLst>
            <pc:docMk/>
            <pc:sldMk cId="0" sldId="266"/>
            <ac:spMk id="8" creationId="{B08E777E-EF49-4902-B7B2-264578DF2364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00:54.347" v="74" actId="14100"/>
          <ac:picMkLst>
            <pc:docMk/>
            <pc:sldMk cId="0" sldId="266"/>
            <ac:picMk id="5" creationId="{73E30101-9E67-4ACA-ACC1-E3A4C61246DB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14:53.628" v="205" actId="1076"/>
        <pc:sldMkLst>
          <pc:docMk/>
          <pc:sldMk cId="0" sldId="267"/>
        </pc:sldMkLst>
        <pc:spChg chg="add mod">
          <ac:chgData name="CHEM SNSACD" userId="S::chemsnsacd@snscecbe.onmicrosoft.com::593904ba-4d1c-4240-a6e1-3e4882e68d67" providerId="AD" clId="Web-{73F1CDE0-0841-41D6-878A-E1D74D0AB3B7}" dt="2020-08-06T05:14:25.612" v="191" actId="20577"/>
          <ac:spMkLst>
            <pc:docMk/>
            <pc:sldMk cId="0" sldId="267"/>
            <ac:spMk id="3" creationId="{708EF4A3-6B7E-46E8-BFCF-E67E3204B9ED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5:09:33.300" v="125"/>
          <ac:spMkLst>
            <pc:docMk/>
            <pc:sldMk cId="0" sldId="267"/>
            <ac:spMk id="4" creationId="{EDF0C339-CA4D-4072-8D47-10CF9FFBE422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5:09:39.722" v="126"/>
          <ac:spMkLst>
            <pc:docMk/>
            <pc:sldMk cId="0" sldId="267"/>
            <ac:spMk id="5" creationId="{4E831462-E1F7-47D6-883D-E27478D3408E}"/>
          </ac:spMkLst>
        </pc:spChg>
        <pc:spChg chg="add mod">
          <ac:chgData name="CHEM SNSACD" userId="S::chemsnsacd@snscecbe.onmicrosoft.com::593904ba-4d1c-4240-a6e1-3e4882e68d67" providerId="AD" clId="Web-{73F1CDE0-0841-41D6-878A-E1D74D0AB3B7}" dt="2020-08-06T05:14:44.159" v="200" actId="20577"/>
          <ac:spMkLst>
            <pc:docMk/>
            <pc:sldMk cId="0" sldId="267"/>
            <ac:spMk id="6" creationId="{470D5806-6F8A-45BD-B225-41FCC89802BB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14:52.331" v="204" actId="14100"/>
          <ac:picMkLst>
            <pc:docMk/>
            <pc:sldMk cId="0" sldId="267"/>
            <ac:picMk id="2" creationId="{8CBA6395-85AD-410E-8BF0-F4346DCE0C10}"/>
          </ac:picMkLst>
        </pc:picChg>
        <pc:picChg chg="add mod">
          <ac:chgData name="CHEM SNSACD" userId="S::chemsnsacd@snscecbe.onmicrosoft.com::593904ba-4d1c-4240-a6e1-3e4882e68d67" providerId="AD" clId="Web-{73F1CDE0-0841-41D6-878A-E1D74D0AB3B7}" dt="2020-08-06T05:14:53.628" v="205" actId="1076"/>
          <ac:picMkLst>
            <pc:docMk/>
            <pc:sldMk cId="0" sldId="267"/>
            <ac:picMk id="7" creationId="{23F1142F-A4DF-431A-858F-906EE74DD409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3.675" v="83"/>
        <pc:sldMkLst>
          <pc:docMk/>
          <pc:sldMk cId="0" sldId="268"/>
        </pc:sldMkLst>
        <pc:spChg chg="del mod">
          <ac:chgData name="CHEM SNSACD" userId="S::chemsnsacd@snscecbe.onmicrosoft.com::593904ba-4d1c-4240-a6e1-3e4882e68d67" providerId="AD" clId="Web-{73F1CDE0-0841-41D6-878A-E1D74D0AB3B7}" dt="2020-08-06T05:01:53.675" v="83"/>
          <ac:spMkLst>
            <pc:docMk/>
            <pc:sldMk cId="0" sldId="268"/>
            <ac:spMk id="14" creationId="{00000000-0000-0000-0000-000000000000}"/>
          </ac:spMkLst>
        </pc:spChg>
        <pc:spChg chg="del mod">
          <ac:chgData name="CHEM SNSACD" userId="S::chemsnsacd@snscecbe.onmicrosoft.com::593904ba-4d1c-4240-a6e1-3e4882e68d67" providerId="AD" clId="Web-{73F1CDE0-0841-41D6-878A-E1D74D0AB3B7}" dt="2020-08-06T05:01:46.269" v="82"/>
          <ac:spMkLst>
            <pc:docMk/>
            <pc:sldMk cId="0" sldId="268"/>
            <ac:spMk id="17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46.253" v="81"/>
          <ac:picMkLst>
            <pc:docMk/>
            <pc:sldMk cId="0" sldId="268"/>
            <ac:picMk id="51203" creationId="{00000000-0000-0000-0000-000000000000}"/>
          </ac:picMkLst>
        </pc:picChg>
        <pc:picChg chg="del">
          <ac:chgData name="CHEM SNSACD" userId="S::chemsnsacd@snscecbe.onmicrosoft.com::593904ba-4d1c-4240-a6e1-3e4882e68d67" providerId="AD" clId="Web-{73F1CDE0-0841-41D6-878A-E1D74D0AB3B7}" dt="2020-08-06T05:01:46.206" v="78"/>
          <ac:picMkLst>
            <pc:docMk/>
            <pc:sldMk cId="0" sldId="268"/>
            <ac:picMk id="51205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8.347" v="88"/>
        <pc:sldMkLst>
          <pc:docMk/>
          <pc:sldMk cId="0" sldId="269"/>
        </pc:sldMkLst>
        <pc:spChg chg="del mod">
          <ac:chgData name="CHEM SNSACD" userId="S::chemsnsacd@snscecbe.onmicrosoft.com::593904ba-4d1c-4240-a6e1-3e4882e68d67" providerId="AD" clId="Web-{73F1CDE0-0841-41D6-878A-E1D74D0AB3B7}" dt="2020-08-06T05:01:58.332" v="87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58.347" v="88"/>
          <ac:picMkLst>
            <pc:docMk/>
            <pc:sldMk cId="0" sldId="269"/>
            <ac:picMk id="53251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2:19.894" v="93"/>
        <pc:sldMkLst>
          <pc:docMk/>
          <pc:sldMk cId="0" sldId="270"/>
        </pc:sldMkLst>
        <pc:spChg chg="del mod">
          <ac:chgData name="CHEM SNSACD" userId="S::chemsnsacd@snscecbe.onmicrosoft.com::593904ba-4d1c-4240-a6e1-3e4882e68d67" providerId="AD" clId="Web-{73F1CDE0-0841-41D6-878A-E1D74D0AB3B7}" dt="2020-08-06T05:02:19.863" v="92"/>
          <ac:spMkLst>
            <pc:docMk/>
            <pc:sldMk cId="0" sldId="270"/>
            <ac:spMk id="10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2:19.894" v="93"/>
          <ac:picMkLst>
            <pc:docMk/>
            <pc:sldMk cId="0" sldId="270"/>
            <ac:picMk id="552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 (2020-21)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BIOLOGY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(044)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Chapter-6 MOLECULAR BASIS OF INHERITANCE- THE SEARCH FOR GENETIC MATERIALS</a:t>
            </a: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380" y="41179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Transforming Principle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34540"/>
            <a:ext cx="15956280" cy="6309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Frederick Griffith  - 1928</a:t>
            </a:r>
            <a:endParaRPr lang="en-US" sz="4800" dirty="0" smtClean="0"/>
          </a:p>
          <a:p>
            <a:pPr>
              <a:defRPr/>
            </a:pPr>
            <a:r>
              <a:rPr lang="en-US" sz="4800" i="1" dirty="0" smtClean="0"/>
              <a:t>Streptococcus pneumonia</a:t>
            </a:r>
          </a:p>
          <a:p>
            <a:pPr>
              <a:defRPr/>
            </a:pPr>
            <a:r>
              <a:rPr lang="en-US" sz="4800" dirty="0" smtClean="0"/>
              <a:t>On culture media  - some are smooth or shiny colonies (S)</a:t>
            </a:r>
          </a:p>
          <a:p>
            <a:pPr lvl="4">
              <a:buFontTx/>
              <a:buNone/>
              <a:defRPr/>
            </a:pPr>
            <a:r>
              <a:rPr lang="en-US" sz="4000" dirty="0" smtClean="0"/>
              <a:t>		                    -rough colonies (R)</a:t>
            </a:r>
          </a:p>
          <a:p>
            <a:pPr marL="166688" lvl="4" indent="-50800">
              <a:buFontTx/>
              <a:buChar char="-"/>
              <a:defRPr/>
            </a:pPr>
            <a:endParaRPr lang="en-US" sz="4000" dirty="0" smtClean="0"/>
          </a:p>
          <a:p>
            <a:pPr marL="166688" lvl="4" indent="-50800">
              <a:buFontTx/>
              <a:buChar char="-"/>
              <a:defRPr/>
            </a:pPr>
            <a:r>
              <a:rPr lang="en-US" sz="4000" dirty="0" smtClean="0"/>
              <a:t>Due to the presence and absence of mucous (polysaccharide)</a:t>
            </a:r>
          </a:p>
          <a:p>
            <a:pPr marL="166688" lvl="4" indent="-50800">
              <a:buFontTx/>
              <a:buChar char="-"/>
              <a:defRPr/>
            </a:pPr>
            <a:endParaRPr lang="en-US" sz="4000" dirty="0" smtClean="0"/>
          </a:p>
          <a:p>
            <a:pPr marL="166688" lvl="4" indent="-50800">
              <a:buFontTx/>
              <a:buChar char="-"/>
              <a:defRPr/>
            </a:pPr>
            <a:r>
              <a:rPr lang="en-US" sz="4000" dirty="0" smtClean="0"/>
              <a:t>crystal violet-</a:t>
            </a:r>
            <a:r>
              <a:rPr lang="en-US" sz="4000" dirty="0" err="1" smtClean="0"/>
              <a:t>nalidixic</a:t>
            </a:r>
            <a:r>
              <a:rPr lang="en-US" sz="4000" dirty="0" smtClean="0"/>
              <a:t> acid-</a:t>
            </a:r>
            <a:r>
              <a:rPr lang="en-US" sz="4000" dirty="0" err="1" smtClean="0"/>
              <a:t>gentamicin</a:t>
            </a:r>
            <a:r>
              <a:rPr lang="en-US" sz="4000" dirty="0" smtClean="0"/>
              <a:t> </a:t>
            </a:r>
            <a:r>
              <a:rPr lang="en-US" sz="4000" dirty="0" err="1" smtClean="0"/>
              <a:t>agar:CVNG</a:t>
            </a:r>
            <a:r>
              <a:rPr lang="en-US" sz="4000" dirty="0" smtClean="0"/>
              <a:t>) 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40" y="57181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Frederick Griffith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2446020"/>
            <a:ext cx="8526780" cy="7452360"/>
          </a:xfrm>
        </p:spPr>
        <p:txBody>
          <a:bodyPr>
            <a:noAutofit/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4800" i="1" dirty="0" smtClean="0"/>
              <a:t> Streptococcus </a:t>
            </a:r>
            <a:r>
              <a:rPr lang="en-US" sz="4800" i="1" dirty="0" err="1" smtClean="0"/>
              <a:t>pneumoniae</a:t>
            </a:r>
            <a:r>
              <a:rPr lang="en-US" sz="4800" i="1" dirty="0" smtClean="0"/>
              <a:t> </a:t>
            </a:r>
            <a:r>
              <a:rPr lang="en-US" sz="4800" dirty="0" smtClean="0"/>
              <a:t>model</a:t>
            </a:r>
            <a:endParaRPr lang="en-US" sz="4800" i="1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4800" dirty="0" smtClean="0"/>
              <a:t>  S encapsulated and virulent; R non-encapsulated and non-virulent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4800" dirty="0" smtClean="0"/>
              <a:t>  Heat killed S cells mixed with R cells created S cells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4800" dirty="0" smtClean="0"/>
              <a:t>  Concluded that S cells have a chemical component that can transform other cells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2" descr="E:\Chapter_16\B_Jpeg_Images\16_Labeled_Images\16_02GriffithExperiment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50948" y="2034540"/>
            <a:ext cx="9067886" cy="72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2" descr="C:\Users\sns\Downloads\b94261b574efd3ca3344463420564be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4560" y="-1"/>
            <a:ext cx="13373100" cy="100298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480378"/>
            <a:ext cx="1316736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Biochemical characteristics of transforming principle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246120"/>
            <a:ext cx="14516100" cy="4525963"/>
          </a:xfrm>
        </p:spPr>
        <p:txBody>
          <a:bodyPr>
            <a:normAutofit/>
          </a:bodyPr>
          <a:lstStyle/>
          <a:p>
            <a:pPr algn="ctr"/>
            <a:r>
              <a:rPr lang="en-US" sz="9500" dirty="0" smtClean="0">
                <a:solidFill>
                  <a:srgbClr val="7030A0"/>
                </a:solidFill>
              </a:rPr>
              <a:t>Oswald </a:t>
            </a:r>
            <a:r>
              <a:rPr lang="en-US" sz="9500" dirty="0" err="1" smtClean="0">
                <a:solidFill>
                  <a:srgbClr val="7030A0"/>
                </a:solidFill>
              </a:rPr>
              <a:t>avery</a:t>
            </a:r>
            <a:r>
              <a:rPr lang="en-US" sz="9500" dirty="0" smtClean="0">
                <a:solidFill>
                  <a:srgbClr val="7030A0"/>
                </a:solidFill>
              </a:rPr>
              <a:t>, Colin MacLeod and </a:t>
            </a:r>
            <a:r>
              <a:rPr lang="en-US" sz="9500" dirty="0" err="1" smtClean="0">
                <a:solidFill>
                  <a:srgbClr val="7030A0"/>
                </a:solidFill>
              </a:rPr>
              <a:t>Maclyn</a:t>
            </a:r>
            <a:r>
              <a:rPr lang="en-US" sz="9500" dirty="0" smtClean="0">
                <a:solidFill>
                  <a:srgbClr val="7030A0"/>
                </a:solidFill>
              </a:rPr>
              <a:t> McCarty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2" descr="C:\Users\sns\Downloads\b94261b574efd3ca3344463420564be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1700" y="0"/>
            <a:ext cx="13289280" cy="9966960"/>
          </a:xfrm>
          <a:noFill/>
        </p:spPr>
      </p:pic>
      <p:pic>
        <p:nvPicPr>
          <p:cNvPr id="6" name="Picture 2" descr="D:\mccart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4560" y="0"/>
            <a:ext cx="13830300" cy="103775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660" y="48037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Oswald Avery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140" y="1965960"/>
            <a:ext cx="16230600" cy="790956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Identified the transforming substance from Griffith’s work as DNA</a:t>
            </a:r>
          </a:p>
          <a:p>
            <a:pPr lvl="1" eaLnBrk="1" hangingPunct="1"/>
            <a:r>
              <a:rPr lang="en-US" sz="4400" dirty="0" smtClean="0"/>
              <a:t>Focused on DNA, RNA, and protein</a:t>
            </a:r>
          </a:p>
          <a:p>
            <a:pPr eaLnBrk="1" hangingPunct="1"/>
            <a:r>
              <a:rPr lang="en-US" sz="4800" dirty="0" smtClean="0"/>
              <a:t>Extract components from pathogenic bacteria</a:t>
            </a:r>
          </a:p>
          <a:p>
            <a:pPr lvl="1" eaLnBrk="1" hangingPunct="1"/>
            <a:r>
              <a:rPr lang="en-US" sz="4400" dirty="0" smtClean="0"/>
              <a:t>Each individually inactivated and tested for transformation ability</a:t>
            </a:r>
          </a:p>
          <a:p>
            <a:pPr lvl="2" eaLnBrk="1" hangingPunct="1"/>
            <a:r>
              <a:rPr lang="en-US" sz="4000" dirty="0" smtClean="0"/>
              <a:t>Degradation of DNA only substance to prevent</a:t>
            </a:r>
          </a:p>
          <a:p>
            <a:pPr eaLnBrk="1" hangingPunct="1"/>
            <a:r>
              <a:rPr lang="en-US" sz="4800" dirty="0" smtClean="0"/>
              <a:t>Not uniformly supported</a:t>
            </a:r>
          </a:p>
          <a:p>
            <a:pPr lvl="1" eaLnBrk="1" hangingPunct="1"/>
            <a:r>
              <a:rPr lang="en-US" sz="4400" dirty="0" smtClean="0"/>
              <a:t>Proteins better candidates</a:t>
            </a:r>
          </a:p>
          <a:p>
            <a:pPr lvl="1" eaLnBrk="1" hangingPunct="1"/>
            <a:r>
              <a:rPr lang="en-US" sz="4400" dirty="0" smtClean="0"/>
              <a:t>Doubted bacterial DNA similar to that of complex organisms</a:t>
            </a:r>
          </a:p>
          <a:p>
            <a:pPr lvl="1" eaLnBrk="1" hangingPunct="1"/>
            <a:r>
              <a:rPr lang="en-US" sz="4400" dirty="0" smtClean="0"/>
              <a:t>Little still known about DNA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0" y="548958"/>
            <a:ext cx="101727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ook Antiqua" pitchFamily="18" charset="0"/>
              </a:rPr>
              <a:t/>
            </a:r>
            <a:br>
              <a:rPr lang="en-US" sz="5400" dirty="0" smtClean="0">
                <a:latin typeface="Book Antiqua" pitchFamily="18" charset="0"/>
              </a:rPr>
            </a:br>
            <a:r>
              <a:rPr lang="en-US" sz="5400" dirty="0" smtClean="0">
                <a:latin typeface="Book Antiqua" pitchFamily="18" charset="0"/>
              </a:rPr>
              <a:t>Hershey </a:t>
            </a:r>
            <a:r>
              <a:rPr lang="en-US" sz="5400" dirty="0" smtClean="0">
                <a:latin typeface="Book Antiqua" pitchFamily="18" charset="0"/>
              </a:rPr>
              <a:t>and chase experiment</a:t>
            </a:r>
            <a:br>
              <a:rPr lang="en-US" sz="5400" dirty="0" smtClean="0">
                <a:latin typeface="Book Antiqua" pitchFamily="18" charset="0"/>
              </a:rPr>
            </a:b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23160"/>
            <a:ext cx="16413480" cy="6697980"/>
          </a:xfrm>
        </p:spPr>
        <p:txBody>
          <a:bodyPr/>
          <a:lstStyle/>
          <a:p>
            <a:r>
              <a:rPr lang="en-US" sz="5400" dirty="0" smtClean="0"/>
              <a:t>The proof – DNA is the genetic material – Alfred Hershey and Martha Chase.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2" descr="C:\Users\sns\Downloads\HERSHEY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8820" y="0"/>
            <a:ext cx="13670280" cy="1025271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191</Words>
  <Application>Microsoft Office PowerPoint</Application>
  <PresentationFormat>Custom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Slide 1</vt:lpstr>
      <vt:lpstr>Transforming Principle </vt:lpstr>
      <vt:lpstr>Frederick Griffith</vt:lpstr>
      <vt:lpstr>Slide 4</vt:lpstr>
      <vt:lpstr>Biochemical characteristics of transforming principle</vt:lpstr>
      <vt:lpstr>Slide 6</vt:lpstr>
      <vt:lpstr>Oswald Avery</vt:lpstr>
      <vt:lpstr> Hershey and chase experiment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97</cp:revision>
  <dcterms:created xsi:type="dcterms:W3CDTF">2006-08-16T00:00:00Z</dcterms:created>
  <dcterms:modified xsi:type="dcterms:W3CDTF">2020-09-02T04:06:59Z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